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71" r:id="rId9"/>
    <p:sldId id="265" r:id="rId10"/>
    <p:sldId id="270" r:id="rId11"/>
    <p:sldId id="266" r:id="rId12"/>
    <p:sldId id="262" r:id="rId13"/>
    <p:sldId id="263" r:id="rId14"/>
    <p:sldId id="267" r:id="rId15"/>
    <p:sldId id="268" r:id="rId16"/>
    <p:sldId id="269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874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87F46F-2CE1-43A8-B03D-481201D1A316}" type="doc">
      <dgm:prSet loTypeId="urn:microsoft.com/office/officeart/2016/7/layout/VerticalHollowActionList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E4CBDCC9-526B-4050-9346-A3976A6B51CD}">
      <dgm:prSet/>
      <dgm:spPr/>
      <dgm:t>
        <a:bodyPr/>
        <a:lstStyle/>
        <a:p>
          <a:r>
            <a:rPr lang="en-US"/>
            <a:t>Examine</a:t>
          </a:r>
        </a:p>
      </dgm:t>
    </dgm:pt>
    <dgm:pt modelId="{B76AA742-768B-4207-B0CE-C0ABE5DDC007}" type="parTrans" cxnId="{FECC2DC0-68F6-4F5A-BBB4-344F751199E2}">
      <dgm:prSet/>
      <dgm:spPr/>
      <dgm:t>
        <a:bodyPr/>
        <a:lstStyle/>
        <a:p>
          <a:endParaRPr lang="en-US"/>
        </a:p>
      </dgm:t>
    </dgm:pt>
    <dgm:pt modelId="{43DF2833-1C81-4F46-BCE6-ADA8A1FEB61D}" type="sibTrans" cxnId="{FECC2DC0-68F6-4F5A-BBB4-344F751199E2}">
      <dgm:prSet/>
      <dgm:spPr/>
      <dgm:t>
        <a:bodyPr/>
        <a:lstStyle/>
        <a:p>
          <a:endParaRPr lang="en-US"/>
        </a:p>
      </dgm:t>
    </dgm:pt>
    <dgm:pt modelId="{C47FDB99-D06E-4B7C-A31E-5A1B6E30254E}">
      <dgm:prSet/>
      <dgm:spPr/>
      <dgm:t>
        <a:bodyPr/>
        <a:lstStyle/>
        <a:p>
          <a:r>
            <a:rPr lang="en-US"/>
            <a:t>Examine more for potential overfitting.</a:t>
          </a:r>
        </a:p>
      </dgm:t>
    </dgm:pt>
    <dgm:pt modelId="{AFA76BB7-1110-46AA-82C9-671587918EA8}" type="parTrans" cxnId="{858FBA9D-3E21-4B0F-A4B3-E3C2813B62B3}">
      <dgm:prSet/>
      <dgm:spPr/>
      <dgm:t>
        <a:bodyPr/>
        <a:lstStyle/>
        <a:p>
          <a:endParaRPr lang="en-US"/>
        </a:p>
      </dgm:t>
    </dgm:pt>
    <dgm:pt modelId="{E17C87AF-F418-48F5-A30E-2604244E4514}" type="sibTrans" cxnId="{858FBA9D-3E21-4B0F-A4B3-E3C2813B62B3}">
      <dgm:prSet/>
      <dgm:spPr/>
      <dgm:t>
        <a:bodyPr/>
        <a:lstStyle/>
        <a:p>
          <a:endParaRPr lang="en-US"/>
        </a:p>
      </dgm:t>
    </dgm:pt>
    <dgm:pt modelId="{BAF65FB5-9B3F-44A6-85DF-A97AE96B8352}">
      <dgm:prSet/>
      <dgm:spPr/>
      <dgm:t>
        <a:bodyPr/>
        <a:lstStyle/>
        <a:p>
          <a:r>
            <a:rPr lang="en-US"/>
            <a:t>Look</a:t>
          </a:r>
        </a:p>
      </dgm:t>
    </dgm:pt>
    <dgm:pt modelId="{281FBE02-40E2-4E7B-8B42-63E256D12BBA}" type="parTrans" cxnId="{8097D6E4-7F80-4336-9466-6A94F23934CC}">
      <dgm:prSet/>
      <dgm:spPr/>
      <dgm:t>
        <a:bodyPr/>
        <a:lstStyle/>
        <a:p>
          <a:endParaRPr lang="en-US"/>
        </a:p>
      </dgm:t>
    </dgm:pt>
    <dgm:pt modelId="{12FC8A2D-CE5F-4264-9B5E-FDE4F4AE79C7}" type="sibTrans" cxnId="{8097D6E4-7F80-4336-9466-6A94F23934CC}">
      <dgm:prSet/>
      <dgm:spPr/>
      <dgm:t>
        <a:bodyPr/>
        <a:lstStyle/>
        <a:p>
          <a:endParaRPr lang="en-US"/>
        </a:p>
      </dgm:t>
    </dgm:pt>
    <dgm:pt modelId="{B3F64956-C260-4D7D-8842-D98CD601589A}">
      <dgm:prSet/>
      <dgm:spPr/>
      <dgm:t>
        <a:bodyPr/>
        <a:lstStyle/>
        <a:p>
          <a:r>
            <a:rPr lang="en-US"/>
            <a:t>Continually look to optimize features.</a:t>
          </a:r>
        </a:p>
      </dgm:t>
    </dgm:pt>
    <dgm:pt modelId="{F24AB329-7C4E-4B2D-A01F-24E4637A114D}" type="parTrans" cxnId="{35823802-0142-4DB2-836E-FCAD6BC9747B}">
      <dgm:prSet/>
      <dgm:spPr/>
      <dgm:t>
        <a:bodyPr/>
        <a:lstStyle/>
        <a:p>
          <a:endParaRPr lang="en-US"/>
        </a:p>
      </dgm:t>
    </dgm:pt>
    <dgm:pt modelId="{2CBB51A6-9B98-4E6C-B741-B15FEA67D183}" type="sibTrans" cxnId="{35823802-0142-4DB2-836E-FCAD6BC9747B}">
      <dgm:prSet/>
      <dgm:spPr/>
      <dgm:t>
        <a:bodyPr/>
        <a:lstStyle/>
        <a:p>
          <a:endParaRPr lang="en-US"/>
        </a:p>
      </dgm:t>
    </dgm:pt>
    <dgm:pt modelId="{D5A922DE-C091-4B1B-AACB-CC15433A3D12}">
      <dgm:prSet/>
      <dgm:spPr/>
      <dgm:t>
        <a:bodyPr/>
        <a:lstStyle/>
        <a:p>
          <a:r>
            <a:rPr lang="en-US"/>
            <a:t>Acquire</a:t>
          </a:r>
        </a:p>
      </dgm:t>
    </dgm:pt>
    <dgm:pt modelId="{339E3534-D675-4295-8E81-C557E03E7278}" type="parTrans" cxnId="{AC99B4E9-CF9D-475A-863A-9E2C4DAA5722}">
      <dgm:prSet/>
      <dgm:spPr/>
      <dgm:t>
        <a:bodyPr/>
        <a:lstStyle/>
        <a:p>
          <a:endParaRPr lang="en-US"/>
        </a:p>
      </dgm:t>
    </dgm:pt>
    <dgm:pt modelId="{2F2CDE4C-A58B-40FF-A711-71BAB65AC345}" type="sibTrans" cxnId="{AC99B4E9-CF9D-475A-863A-9E2C4DAA5722}">
      <dgm:prSet/>
      <dgm:spPr/>
      <dgm:t>
        <a:bodyPr/>
        <a:lstStyle/>
        <a:p>
          <a:endParaRPr lang="en-US"/>
        </a:p>
      </dgm:t>
    </dgm:pt>
    <dgm:pt modelId="{535C8749-941F-46DA-8673-A957168587F1}">
      <dgm:prSet/>
      <dgm:spPr/>
      <dgm:t>
        <a:bodyPr/>
        <a:lstStyle/>
        <a:p>
          <a:r>
            <a:rPr lang="en-US"/>
            <a:t>Acquire more data and run again.</a:t>
          </a:r>
        </a:p>
      </dgm:t>
    </dgm:pt>
    <dgm:pt modelId="{4B130A6D-D9D8-4BFD-9BF4-108D7FD03B37}" type="parTrans" cxnId="{C700711B-8966-4EAA-8903-E14DFB11FE24}">
      <dgm:prSet/>
      <dgm:spPr/>
      <dgm:t>
        <a:bodyPr/>
        <a:lstStyle/>
        <a:p>
          <a:endParaRPr lang="en-US"/>
        </a:p>
      </dgm:t>
    </dgm:pt>
    <dgm:pt modelId="{CE283E05-3BF8-4114-AD34-3BDD2566A48A}" type="sibTrans" cxnId="{C700711B-8966-4EAA-8903-E14DFB11FE24}">
      <dgm:prSet/>
      <dgm:spPr/>
      <dgm:t>
        <a:bodyPr/>
        <a:lstStyle/>
        <a:p>
          <a:endParaRPr lang="en-US"/>
        </a:p>
      </dgm:t>
    </dgm:pt>
    <dgm:pt modelId="{CFB3314F-AC96-422C-941F-E76A600D4C1F}" type="pres">
      <dgm:prSet presAssocID="{B787F46F-2CE1-43A8-B03D-481201D1A316}" presName="Name0" presStyleCnt="0">
        <dgm:presLayoutVars>
          <dgm:dir/>
          <dgm:animLvl val="lvl"/>
          <dgm:resizeHandles val="exact"/>
        </dgm:presLayoutVars>
      </dgm:prSet>
      <dgm:spPr/>
    </dgm:pt>
    <dgm:pt modelId="{B287EC67-0BE5-49EF-B59C-9D26158B6617}" type="pres">
      <dgm:prSet presAssocID="{E4CBDCC9-526B-4050-9346-A3976A6B51CD}" presName="linNode" presStyleCnt="0"/>
      <dgm:spPr/>
    </dgm:pt>
    <dgm:pt modelId="{7EA9FFA9-1D89-4906-BC85-072A0960A219}" type="pres">
      <dgm:prSet presAssocID="{E4CBDCC9-526B-4050-9346-A3976A6B51CD}" presName="parentText" presStyleLbl="solidFgAcc1" presStyleIdx="0" presStyleCnt="3">
        <dgm:presLayoutVars>
          <dgm:chMax val="1"/>
          <dgm:bulletEnabled/>
        </dgm:presLayoutVars>
      </dgm:prSet>
      <dgm:spPr/>
    </dgm:pt>
    <dgm:pt modelId="{1A840CED-F83F-4A5F-B8BC-695742E94356}" type="pres">
      <dgm:prSet presAssocID="{E4CBDCC9-526B-4050-9346-A3976A6B51CD}" presName="descendantText" presStyleLbl="alignNode1" presStyleIdx="0" presStyleCnt="3">
        <dgm:presLayoutVars>
          <dgm:bulletEnabled/>
        </dgm:presLayoutVars>
      </dgm:prSet>
      <dgm:spPr/>
    </dgm:pt>
    <dgm:pt modelId="{9200F392-A3FE-48B7-8BFB-C4AC3694256A}" type="pres">
      <dgm:prSet presAssocID="{43DF2833-1C81-4F46-BCE6-ADA8A1FEB61D}" presName="sp" presStyleCnt="0"/>
      <dgm:spPr/>
    </dgm:pt>
    <dgm:pt modelId="{DE9FF32F-D528-4F3A-AEDD-539B34F7F7D2}" type="pres">
      <dgm:prSet presAssocID="{BAF65FB5-9B3F-44A6-85DF-A97AE96B8352}" presName="linNode" presStyleCnt="0"/>
      <dgm:spPr/>
    </dgm:pt>
    <dgm:pt modelId="{59F8B1B6-6C1F-4FC0-BAF4-B35E2620A04B}" type="pres">
      <dgm:prSet presAssocID="{BAF65FB5-9B3F-44A6-85DF-A97AE96B8352}" presName="parentText" presStyleLbl="solidFgAcc1" presStyleIdx="1" presStyleCnt="3">
        <dgm:presLayoutVars>
          <dgm:chMax val="1"/>
          <dgm:bulletEnabled/>
        </dgm:presLayoutVars>
      </dgm:prSet>
      <dgm:spPr/>
    </dgm:pt>
    <dgm:pt modelId="{BF805F49-0174-43C2-A0E5-E254F7528109}" type="pres">
      <dgm:prSet presAssocID="{BAF65FB5-9B3F-44A6-85DF-A97AE96B8352}" presName="descendantText" presStyleLbl="alignNode1" presStyleIdx="1" presStyleCnt="3">
        <dgm:presLayoutVars>
          <dgm:bulletEnabled/>
        </dgm:presLayoutVars>
      </dgm:prSet>
      <dgm:spPr/>
    </dgm:pt>
    <dgm:pt modelId="{34ACF1BF-459D-4735-B2A4-C03C44F85369}" type="pres">
      <dgm:prSet presAssocID="{12FC8A2D-CE5F-4264-9B5E-FDE4F4AE79C7}" presName="sp" presStyleCnt="0"/>
      <dgm:spPr/>
    </dgm:pt>
    <dgm:pt modelId="{5DDCC0E6-6C3E-484D-BDC6-05177CB291F0}" type="pres">
      <dgm:prSet presAssocID="{D5A922DE-C091-4B1B-AACB-CC15433A3D12}" presName="linNode" presStyleCnt="0"/>
      <dgm:spPr/>
    </dgm:pt>
    <dgm:pt modelId="{756B125F-B1D4-4440-B509-1157D92ED1B0}" type="pres">
      <dgm:prSet presAssocID="{D5A922DE-C091-4B1B-AACB-CC15433A3D12}" presName="parentText" presStyleLbl="solidFgAcc1" presStyleIdx="2" presStyleCnt="3">
        <dgm:presLayoutVars>
          <dgm:chMax val="1"/>
          <dgm:bulletEnabled/>
        </dgm:presLayoutVars>
      </dgm:prSet>
      <dgm:spPr/>
    </dgm:pt>
    <dgm:pt modelId="{228264C5-6825-44ED-A355-E2E1BB93F263}" type="pres">
      <dgm:prSet presAssocID="{D5A922DE-C091-4B1B-AACB-CC15433A3D12}" presName="descendantText" presStyleLbl="alignNode1" presStyleIdx="2" presStyleCnt="3">
        <dgm:presLayoutVars>
          <dgm:bulletEnabled/>
        </dgm:presLayoutVars>
      </dgm:prSet>
      <dgm:spPr/>
    </dgm:pt>
  </dgm:ptLst>
  <dgm:cxnLst>
    <dgm:cxn modelId="{35823802-0142-4DB2-836E-FCAD6BC9747B}" srcId="{BAF65FB5-9B3F-44A6-85DF-A97AE96B8352}" destId="{B3F64956-C260-4D7D-8842-D98CD601589A}" srcOrd="0" destOrd="0" parTransId="{F24AB329-7C4E-4B2D-A01F-24E4637A114D}" sibTransId="{2CBB51A6-9B98-4E6C-B741-B15FEA67D183}"/>
    <dgm:cxn modelId="{C700711B-8966-4EAA-8903-E14DFB11FE24}" srcId="{D5A922DE-C091-4B1B-AACB-CC15433A3D12}" destId="{535C8749-941F-46DA-8673-A957168587F1}" srcOrd="0" destOrd="0" parTransId="{4B130A6D-D9D8-4BFD-9BF4-108D7FD03B37}" sibTransId="{CE283E05-3BF8-4114-AD34-3BDD2566A48A}"/>
    <dgm:cxn modelId="{EF0E301D-5DCA-4DD7-94BB-8B3B53268C2C}" type="presOf" srcId="{E4CBDCC9-526B-4050-9346-A3976A6B51CD}" destId="{7EA9FFA9-1D89-4906-BC85-072A0960A219}" srcOrd="0" destOrd="0" presId="urn:microsoft.com/office/officeart/2016/7/layout/VerticalHollowActionList"/>
    <dgm:cxn modelId="{4591D78A-1127-40DC-8DE1-8165ACC73F86}" type="presOf" srcId="{B3F64956-C260-4D7D-8842-D98CD601589A}" destId="{BF805F49-0174-43C2-A0E5-E254F7528109}" srcOrd="0" destOrd="0" presId="urn:microsoft.com/office/officeart/2016/7/layout/VerticalHollowActionList"/>
    <dgm:cxn modelId="{3FFD608C-08A6-4BCE-A4E7-CC7E0B4F27B1}" type="presOf" srcId="{B787F46F-2CE1-43A8-B03D-481201D1A316}" destId="{CFB3314F-AC96-422C-941F-E76A600D4C1F}" srcOrd="0" destOrd="0" presId="urn:microsoft.com/office/officeart/2016/7/layout/VerticalHollowActionList"/>
    <dgm:cxn modelId="{858FBA9D-3E21-4B0F-A4B3-E3C2813B62B3}" srcId="{E4CBDCC9-526B-4050-9346-A3976A6B51CD}" destId="{C47FDB99-D06E-4B7C-A31E-5A1B6E30254E}" srcOrd="0" destOrd="0" parTransId="{AFA76BB7-1110-46AA-82C9-671587918EA8}" sibTransId="{E17C87AF-F418-48F5-A30E-2604244E4514}"/>
    <dgm:cxn modelId="{515A2CA8-4A98-4E99-B84C-93B633999792}" type="presOf" srcId="{D5A922DE-C091-4B1B-AACB-CC15433A3D12}" destId="{756B125F-B1D4-4440-B509-1157D92ED1B0}" srcOrd="0" destOrd="0" presId="urn:microsoft.com/office/officeart/2016/7/layout/VerticalHollowActionList"/>
    <dgm:cxn modelId="{15CD0BAB-ACF1-447E-8AF7-C1E6749C1A84}" type="presOf" srcId="{C47FDB99-D06E-4B7C-A31E-5A1B6E30254E}" destId="{1A840CED-F83F-4A5F-B8BC-695742E94356}" srcOrd="0" destOrd="0" presId="urn:microsoft.com/office/officeart/2016/7/layout/VerticalHollowActionList"/>
    <dgm:cxn modelId="{FECC2DC0-68F6-4F5A-BBB4-344F751199E2}" srcId="{B787F46F-2CE1-43A8-B03D-481201D1A316}" destId="{E4CBDCC9-526B-4050-9346-A3976A6B51CD}" srcOrd="0" destOrd="0" parTransId="{B76AA742-768B-4207-B0CE-C0ABE5DDC007}" sibTransId="{43DF2833-1C81-4F46-BCE6-ADA8A1FEB61D}"/>
    <dgm:cxn modelId="{0795BACA-1C43-4BF5-B588-C0C1CA110C74}" type="presOf" srcId="{535C8749-941F-46DA-8673-A957168587F1}" destId="{228264C5-6825-44ED-A355-E2E1BB93F263}" srcOrd="0" destOrd="0" presId="urn:microsoft.com/office/officeart/2016/7/layout/VerticalHollowActionList"/>
    <dgm:cxn modelId="{8097D6E4-7F80-4336-9466-6A94F23934CC}" srcId="{B787F46F-2CE1-43A8-B03D-481201D1A316}" destId="{BAF65FB5-9B3F-44A6-85DF-A97AE96B8352}" srcOrd="1" destOrd="0" parTransId="{281FBE02-40E2-4E7B-8B42-63E256D12BBA}" sibTransId="{12FC8A2D-CE5F-4264-9B5E-FDE4F4AE79C7}"/>
    <dgm:cxn modelId="{AC99B4E9-CF9D-475A-863A-9E2C4DAA5722}" srcId="{B787F46F-2CE1-43A8-B03D-481201D1A316}" destId="{D5A922DE-C091-4B1B-AACB-CC15433A3D12}" srcOrd="2" destOrd="0" parTransId="{339E3534-D675-4295-8E81-C557E03E7278}" sibTransId="{2F2CDE4C-A58B-40FF-A711-71BAB65AC345}"/>
    <dgm:cxn modelId="{FF427DFE-5676-4B45-A0FC-AA92C27E4C6D}" type="presOf" srcId="{BAF65FB5-9B3F-44A6-85DF-A97AE96B8352}" destId="{59F8B1B6-6C1F-4FC0-BAF4-B35E2620A04B}" srcOrd="0" destOrd="0" presId="urn:microsoft.com/office/officeart/2016/7/layout/VerticalHollowActionList"/>
    <dgm:cxn modelId="{D9150028-C5C5-4A50-BAB2-8F126DF68F2D}" type="presParOf" srcId="{CFB3314F-AC96-422C-941F-E76A600D4C1F}" destId="{B287EC67-0BE5-49EF-B59C-9D26158B6617}" srcOrd="0" destOrd="0" presId="urn:microsoft.com/office/officeart/2016/7/layout/VerticalHollowActionList"/>
    <dgm:cxn modelId="{E5120942-31EA-4595-8EAB-E9F3FB9F071E}" type="presParOf" srcId="{B287EC67-0BE5-49EF-B59C-9D26158B6617}" destId="{7EA9FFA9-1D89-4906-BC85-072A0960A219}" srcOrd="0" destOrd="0" presId="urn:microsoft.com/office/officeart/2016/7/layout/VerticalHollowActionList"/>
    <dgm:cxn modelId="{932E3704-364C-408C-A304-0455AA468E9E}" type="presParOf" srcId="{B287EC67-0BE5-49EF-B59C-9D26158B6617}" destId="{1A840CED-F83F-4A5F-B8BC-695742E94356}" srcOrd="1" destOrd="0" presId="urn:microsoft.com/office/officeart/2016/7/layout/VerticalHollowActionList"/>
    <dgm:cxn modelId="{0070D326-479F-4E17-93DD-95BB0FA9397B}" type="presParOf" srcId="{CFB3314F-AC96-422C-941F-E76A600D4C1F}" destId="{9200F392-A3FE-48B7-8BFB-C4AC3694256A}" srcOrd="1" destOrd="0" presId="urn:microsoft.com/office/officeart/2016/7/layout/VerticalHollowActionList"/>
    <dgm:cxn modelId="{FFDDC12B-A481-4999-B4DE-09A1CE790985}" type="presParOf" srcId="{CFB3314F-AC96-422C-941F-E76A600D4C1F}" destId="{DE9FF32F-D528-4F3A-AEDD-539B34F7F7D2}" srcOrd="2" destOrd="0" presId="urn:microsoft.com/office/officeart/2016/7/layout/VerticalHollowActionList"/>
    <dgm:cxn modelId="{FA102D8D-0F8F-4A00-A523-75411FD11004}" type="presParOf" srcId="{DE9FF32F-D528-4F3A-AEDD-539B34F7F7D2}" destId="{59F8B1B6-6C1F-4FC0-BAF4-B35E2620A04B}" srcOrd="0" destOrd="0" presId="urn:microsoft.com/office/officeart/2016/7/layout/VerticalHollowActionList"/>
    <dgm:cxn modelId="{4ACF7CC6-856C-44BB-86CE-426FA2E8D9C5}" type="presParOf" srcId="{DE9FF32F-D528-4F3A-AEDD-539B34F7F7D2}" destId="{BF805F49-0174-43C2-A0E5-E254F7528109}" srcOrd="1" destOrd="0" presId="urn:microsoft.com/office/officeart/2016/7/layout/VerticalHollowActionList"/>
    <dgm:cxn modelId="{CA06D518-67A7-41BC-A4E8-DFADE48682C6}" type="presParOf" srcId="{CFB3314F-AC96-422C-941F-E76A600D4C1F}" destId="{34ACF1BF-459D-4735-B2A4-C03C44F85369}" srcOrd="3" destOrd="0" presId="urn:microsoft.com/office/officeart/2016/7/layout/VerticalHollowActionList"/>
    <dgm:cxn modelId="{36919EAA-0F6A-4793-9932-2B5A3889E4E8}" type="presParOf" srcId="{CFB3314F-AC96-422C-941F-E76A600D4C1F}" destId="{5DDCC0E6-6C3E-484D-BDC6-05177CB291F0}" srcOrd="4" destOrd="0" presId="urn:microsoft.com/office/officeart/2016/7/layout/VerticalHollowActionList"/>
    <dgm:cxn modelId="{9CB9614A-A411-4BCB-A798-515F6A4CC762}" type="presParOf" srcId="{5DDCC0E6-6C3E-484D-BDC6-05177CB291F0}" destId="{756B125F-B1D4-4440-B509-1157D92ED1B0}" srcOrd="0" destOrd="0" presId="urn:microsoft.com/office/officeart/2016/7/layout/VerticalHollowActionList"/>
    <dgm:cxn modelId="{64AB63ED-6F80-4335-A453-6C933092AB37}" type="presParOf" srcId="{5DDCC0E6-6C3E-484D-BDC6-05177CB291F0}" destId="{228264C5-6825-44ED-A355-E2E1BB93F263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58E8E0-9D8D-4809-9041-5C2AA672DD9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8F810B4-BE07-4508-9453-F6EC7A01CF66}">
      <dgm:prSet/>
      <dgm:spPr/>
      <dgm:t>
        <a:bodyPr/>
        <a:lstStyle/>
        <a:p>
          <a:r>
            <a:rPr lang="en-US"/>
            <a:t>Achieved overall great metrics for our baseline model.</a:t>
          </a:r>
        </a:p>
      </dgm:t>
    </dgm:pt>
    <dgm:pt modelId="{7BE8009B-4900-4485-9750-6E5E07A0FD32}" type="parTrans" cxnId="{DD701465-A84D-45BF-9B1A-D0F986AEA220}">
      <dgm:prSet/>
      <dgm:spPr/>
      <dgm:t>
        <a:bodyPr/>
        <a:lstStyle/>
        <a:p>
          <a:endParaRPr lang="en-US"/>
        </a:p>
      </dgm:t>
    </dgm:pt>
    <dgm:pt modelId="{F18FA086-AC58-4CD3-B920-252573F5DC5F}" type="sibTrans" cxnId="{DD701465-A84D-45BF-9B1A-D0F986AEA220}">
      <dgm:prSet/>
      <dgm:spPr/>
      <dgm:t>
        <a:bodyPr/>
        <a:lstStyle/>
        <a:p>
          <a:endParaRPr lang="en-US"/>
        </a:p>
      </dgm:t>
    </dgm:pt>
    <dgm:pt modelId="{481EC38C-1A46-4624-AC2E-683175F606B1}">
      <dgm:prSet/>
      <dgm:spPr/>
      <dgm:t>
        <a:bodyPr/>
        <a:lstStyle/>
        <a:p>
          <a:r>
            <a:rPr lang="en-US"/>
            <a:t>Acquired a good optimized feature list to use going forward.</a:t>
          </a:r>
        </a:p>
      </dgm:t>
    </dgm:pt>
    <dgm:pt modelId="{E0A228B9-8F13-484A-A92F-6CAEC92F556E}" type="parTrans" cxnId="{ABBEA31E-756C-49D8-A639-4D91E837F323}">
      <dgm:prSet/>
      <dgm:spPr/>
      <dgm:t>
        <a:bodyPr/>
        <a:lstStyle/>
        <a:p>
          <a:endParaRPr lang="en-US"/>
        </a:p>
      </dgm:t>
    </dgm:pt>
    <dgm:pt modelId="{41BB7E13-5C1D-48C9-81EF-AC59CE03D620}" type="sibTrans" cxnId="{ABBEA31E-756C-49D8-A639-4D91E837F323}">
      <dgm:prSet/>
      <dgm:spPr/>
      <dgm:t>
        <a:bodyPr/>
        <a:lstStyle/>
        <a:p>
          <a:endParaRPr lang="en-US"/>
        </a:p>
      </dgm:t>
    </dgm:pt>
    <dgm:pt modelId="{2AF6DF1E-C683-4695-AF1D-46B3AAF3C17B}">
      <dgm:prSet/>
      <dgm:spPr/>
      <dgm:t>
        <a:bodyPr/>
        <a:lstStyle/>
        <a:p>
          <a:r>
            <a:rPr lang="en-US"/>
            <a:t>Have found that most of our core stocks are capable of cointegration, and have built full stock chains through the 4</a:t>
          </a:r>
          <a:r>
            <a:rPr lang="en-US" baseline="30000"/>
            <a:t>th</a:t>
          </a:r>
          <a:r>
            <a:rPr lang="en-US"/>
            <a:t> Layer.  Am confident for the next steps.</a:t>
          </a:r>
        </a:p>
      </dgm:t>
    </dgm:pt>
    <dgm:pt modelId="{EAB0658B-EA60-42C9-8BD3-5599F11619E4}" type="parTrans" cxnId="{7B90F6C5-E8DA-4CDB-BD85-9475AC6ED2F5}">
      <dgm:prSet/>
      <dgm:spPr/>
      <dgm:t>
        <a:bodyPr/>
        <a:lstStyle/>
        <a:p>
          <a:endParaRPr lang="en-US"/>
        </a:p>
      </dgm:t>
    </dgm:pt>
    <dgm:pt modelId="{5EAAFBE3-2038-45E2-96C6-57F60C0E23A9}" type="sibTrans" cxnId="{7B90F6C5-E8DA-4CDB-BD85-9475AC6ED2F5}">
      <dgm:prSet/>
      <dgm:spPr/>
      <dgm:t>
        <a:bodyPr/>
        <a:lstStyle/>
        <a:p>
          <a:endParaRPr lang="en-US"/>
        </a:p>
      </dgm:t>
    </dgm:pt>
    <dgm:pt modelId="{CE674730-2994-4864-914F-C7D8E16184DE}" type="pres">
      <dgm:prSet presAssocID="{2158E8E0-9D8D-4809-9041-5C2AA672DD9B}" presName="root" presStyleCnt="0">
        <dgm:presLayoutVars>
          <dgm:dir/>
          <dgm:resizeHandles val="exact"/>
        </dgm:presLayoutVars>
      </dgm:prSet>
      <dgm:spPr/>
    </dgm:pt>
    <dgm:pt modelId="{5EA5774C-DE75-4D33-BC30-00239DA71D31}" type="pres">
      <dgm:prSet presAssocID="{D8F810B4-BE07-4508-9453-F6EC7A01CF66}" presName="compNode" presStyleCnt="0"/>
      <dgm:spPr/>
    </dgm:pt>
    <dgm:pt modelId="{5A2A9F37-0B54-4EFF-B6D8-F3B49CA21699}" type="pres">
      <dgm:prSet presAssocID="{D8F810B4-BE07-4508-9453-F6EC7A01CF66}" presName="bgRect" presStyleLbl="bgShp" presStyleIdx="0" presStyleCnt="3"/>
      <dgm:spPr/>
    </dgm:pt>
    <dgm:pt modelId="{4D7D36EC-C756-4374-9EF2-981D93862B95}" type="pres">
      <dgm:prSet presAssocID="{D8F810B4-BE07-4508-9453-F6EC7A01CF6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r"/>
        </a:ext>
      </dgm:extLst>
    </dgm:pt>
    <dgm:pt modelId="{FF96EA36-36BA-401A-A044-594177CA7740}" type="pres">
      <dgm:prSet presAssocID="{D8F810B4-BE07-4508-9453-F6EC7A01CF66}" presName="spaceRect" presStyleCnt="0"/>
      <dgm:spPr/>
    </dgm:pt>
    <dgm:pt modelId="{D55C5A71-55F0-41F9-80E1-145F813B6A1F}" type="pres">
      <dgm:prSet presAssocID="{D8F810B4-BE07-4508-9453-F6EC7A01CF66}" presName="parTx" presStyleLbl="revTx" presStyleIdx="0" presStyleCnt="3">
        <dgm:presLayoutVars>
          <dgm:chMax val="0"/>
          <dgm:chPref val="0"/>
        </dgm:presLayoutVars>
      </dgm:prSet>
      <dgm:spPr/>
    </dgm:pt>
    <dgm:pt modelId="{D9113A44-B76C-42D2-ADE2-9B2C71E5B271}" type="pres">
      <dgm:prSet presAssocID="{F18FA086-AC58-4CD3-B920-252573F5DC5F}" presName="sibTrans" presStyleCnt="0"/>
      <dgm:spPr/>
    </dgm:pt>
    <dgm:pt modelId="{8D39C6F2-83FB-42C4-B5DD-5447917AA800}" type="pres">
      <dgm:prSet presAssocID="{481EC38C-1A46-4624-AC2E-683175F606B1}" presName="compNode" presStyleCnt="0"/>
      <dgm:spPr/>
    </dgm:pt>
    <dgm:pt modelId="{CD7BB017-1C5D-4E8B-B6FB-1BB134B275AE}" type="pres">
      <dgm:prSet presAssocID="{481EC38C-1A46-4624-AC2E-683175F606B1}" presName="bgRect" presStyleLbl="bgShp" presStyleIdx="1" presStyleCnt="3"/>
      <dgm:spPr/>
    </dgm:pt>
    <dgm:pt modelId="{866A89D0-2F89-4B84-ACAE-359CC919CFB5}" type="pres">
      <dgm:prSet presAssocID="{481EC38C-1A46-4624-AC2E-683175F606B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88DCCB7C-CE8C-4D35-BAFA-012CD4FE8B0D}" type="pres">
      <dgm:prSet presAssocID="{481EC38C-1A46-4624-AC2E-683175F606B1}" presName="spaceRect" presStyleCnt="0"/>
      <dgm:spPr/>
    </dgm:pt>
    <dgm:pt modelId="{117FAD03-3717-4BBC-8D6C-C4BFCDC25F35}" type="pres">
      <dgm:prSet presAssocID="{481EC38C-1A46-4624-AC2E-683175F606B1}" presName="parTx" presStyleLbl="revTx" presStyleIdx="1" presStyleCnt="3">
        <dgm:presLayoutVars>
          <dgm:chMax val="0"/>
          <dgm:chPref val="0"/>
        </dgm:presLayoutVars>
      </dgm:prSet>
      <dgm:spPr/>
    </dgm:pt>
    <dgm:pt modelId="{4854EAA6-7FA6-4FE8-91EB-5EA469700B67}" type="pres">
      <dgm:prSet presAssocID="{41BB7E13-5C1D-48C9-81EF-AC59CE03D620}" presName="sibTrans" presStyleCnt="0"/>
      <dgm:spPr/>
    </dgm:pt>
    <dgm:pt modelId="{BE4A108B-4922-4B26-A3B3-70E23A2A5B0A}" type="pres">
      <dgm:prSet presAssocID="{2AF6DF1E-C683-4695-AF1D-46B3AAF3C17B}" presName="compNode" presStyleCnt="0"/>
      <dgm:spPr/>
    </dgm:pt>
    <dgm:pt modelId="{D7A6264E-40F4-45E9-A288-17098B342564}" type="pres">
      <dgm:prSet presAssocID="{2AF6DF1E-C683-4695-AF1D-46B3AAF3C17B}" presName="bgRect" presStyleLbl="bgShp" presStyleIdx="2" presStyleCnt="3"/>
      <dgm:spPr/>
    </dgm:pt>
    <dgm:pt modelId="{D9A6B4D6-A840-4FA9-AE31-3C905C153768}" type="pres">
      <dgm:prSet presAssocID="{2AF6DF1E-C683-4695-AF1D-46B3AAF3C17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CF4C613B-9AA8-4855-AF80-0C5246B9D59B}" type="pres">
      <dgm:prSet presAssocID="{2AF6DF1E-C683-4695-AF1D-46B3AAF3C17B}" presName="spaceRect" presStyleCnt="0"/>
      <dgm:spPr/>
    </dgm:pt>
    <dgm:pt modelId="{E9F664B3-4B4C-4A2E-B203-A5F08C17F12D}" type="pres">
      <dgm:prSet presAssocID="{2AF6DF1E-C683-4695-AF1D-46B3AAF3C17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BBEA31E-756C-49D8-A639-4D91E837F323}" srcId="{2158E8E0-9D8D-4809-9041-5C2AA672DD9B}" destId="{481EC38C-1A46-4624-AC2E-683175F606B1}" srcOrd="1" destOrd="0" parTransId="{E0A228B9-8F13-484A-A92F-6CAEC92F556E}" sibTransId="{41BB7E13-5C1D-48C9-81EF-AC59CE03D620}"/>
    <dgm:cxn modelId="{DD701465-A84D-45BF-9B1A-D0F986AEA220}" srcId="{2158E8E0-9D8D-4809-9041-5C2AA672DD9B}" destId="{D8F810B4-BE07-4508-9453-F6EC7A01CF66}" srcOrd="0" destOrd="0" parTransId="{7BE8009B-4900-4485-9750-6E5E07A0FD32}" sibTransId="{F18FA086-AC58-4CD3-B920-252573F5DC5F}"/>
    <dgm:cxn modelId="{78B4C988-C8F8-4C7D-9FF9-B885BF5F923F}" type="presOf" srcId="{481EC38C-1A46-4624-AC2E-683175F606B1}" destId="{117FAD03-3717-4BBC-8D6C-C4BFCDC25F35}" srcOrd="0" destOrd="0" presId="urn:microsoft.com/office/officeart/2018/2/layout/IconVerticalSolidList"/>
    <dgm:cxn modelId="{5E1E5E9B-BDAE-475E-8F24-DBDE50D3FA3E}" type="presOf" srcId="{2AF6DF1E-C683-4695-AF1D-46B3AAF3C17B}" destId="{E9F664B3-4B4C-4A2E-B203-A5F08C17F12D}" srcOrd="0" destOrd="0" presId="urn:microsoft.com/office/officeart/2018/2/layout/IconVerticalSolidList"/>
    <dgm:cxn modelId="{7B90F6C5-E8DA-4CDB-BD85-9475AC6ED2F5}" srcId="{2158E8E0-9D8D-4809-9041-5C2AA672DD9B}" destId="{2AF6DF1E-C683-4695-AF1D-46B3AAF3C17B}" srcOrd="2" destOrd="0" parTransId="{EAB0658B-EA60-42C9-8BD3-5599F11619E4}" sibTransId="{5EAAFBE3-2038-45E2-96C6-57F60C0E23A9}"/>
    <dgm:cxn modelId="{B73265D1-8757-4DE0-9743-68D5B091B324}" type="presOf" srcId="{2158E8E0-9D8D-4809-9041-5C2AA672DD9B}" destId="{CE674730-2994-4864-914F-C7D8E16184DE}" srcOrd="0" destOrd="0" presId="urn:microsoft.com/office/officeart/2018/2/layout/IconVerticalSolidList"/>
    <dgm:cxn modelId="{B1D443D5-37E4-4472-87FF-433582EAB04B}" type="presOf" srcId="{D8F810B4-BE07-4508-9453-F6EC7A01CF66}" destId="{D55C5A71-55F0-41F9-80E1-145F813B6A1F}" srcOrd="0" destOrd="0" presId="urn:microsoft.com/office/officeart/2018/2/layout/IconVerticalSolidList"/>
    <dgm:cxn modelId="{12009A6C-16CE-4D6D-8072-95EB95B5DBCD}" type="presParOf" srcId="{CE674730-2994-4864-914F-C7D8E16184DE}" destId="{5EA5774C-DE75-4D33-BC30-00239DA71D31}" srcOrd="0" destOrd="0" presId="urn:microsoft.com/office/officeart/2018/2/layout/IconVerticalSolidList"/>
    <dgm:cxn modelId="{F7763D57-310D-4277-B57A-2B3FD24825F3}" type="presParOf" srcId="{5EA5774C-DE75-4D33-BC30-00239DA71D31}" destId="{5A2A9F37-0B54-4EFF-B6D8-F3B49CA21699}" srcOrd="0" destOrd="0" presId="urn:microsoft.com/office/officeart/2018/2/layout/IconVerticalSolidList"/>
    <dgm:cxn modelId="{CA5FC2CB-1574-4277-8E7D-CFAB72F0CC98}" type="presParOf" srcId="{5EA5774C-DE75-4D33-BC30-00239DA71D31}" destId="{4D7D36EC-C756-4374-9EF2-981D93862B95}" srcOrd="1" destOrd="0" presId="urn:microsoft.com/office/officeart/2018/2/layout/IconVerticalSolidList"/>
    <dgm:cxn modelId="{5CF9E5D1-901C-4479-83CA-7D6F38876242}" type="presParOf" srcId="{5EA5774C-DE75-4D33-BC30-00239DA71D31}" destId="{FF96EA36-36BA-401A-A044-594177CA7740}" srcOrd="2" destOrd="0" presId="urn:microsoft.com/office/officeart/2018/2/layout/IconVerticalSolidList"/>
    <dgm:cxn modelId="{D91F7816-320C-4349-82F0-D74AC92A54CB}" type="presParOf" srcId="{5EA5774C-DE75-4D33-BC30-00239DA71D31}" destId="{D55C5A71-55F0-41F9-80E1-145F813B6A1F}" srcOrd="3" destOrd="0" presId="urn:microsoft.com/office/officeart/2018/2/layout/IconVerticalSolidList"/>
    <dgm:cxn modelId="{3AADFC73-5AC6-4683-9489-9B1145C765AA}" type="presParOf" srcId="{CE674730-2994-4864-914F-C7D8E16184DE}" destId="{D9113A44-B76C-42D2-ADE2-9B2C71E5B271}" srcOrd="1" destOrd="0" presId="urn:microsoft.com/office/officeart/2018/2/layout/IconVerticalSolidList"/>
    <dgm:cxn modelId="{F75A0E0A-5B69-4CB5-9BAA-4F8B0C20627D}" type="presParOf" srcId="{CE674730-2994-4864-914F-C7D8E16184DE}" destId="{8D39C6F2-83FB-42C4-B5DD-5447917AA800}" srcOrd="2" destOrd="0" presId="urn:microsoft.com/office/officeart/2018/2/layout/IconVerticalSolidList"/>
    <dgm:cxn modelId="{7846BBBF-2DED-4BC8-856A-230012CAF917}" type="presParOf" srcId="{8D39C6F2-83FB-42C4-B5DD-5447917AA800}" destId="{CD7BB017-1C5D-4E8B-B6FB-1BB134B275AE}" srcOrd="0" destOrd="0" presId="urn:microsoft.com/office/officeart/2018/2/layout/IconVerticalSolidList"/>
    <dgm:cxn modelId="{B9388714-29B3-4D14-9C37-D15BAF7371EC}" type="presParOf" srcId="{8D39C6F2-83FB-42C4-B5DD-5447917AA800}" destId="{866A89D0-2F89-4B84-ACAE-359CC919CFB5}" srcOrd="1" destOrd="0" presId="urn:microsoft.com/office/officeart/2018/2/layout/IconVerticalSolidList"/>
    <dgm:cxn modelId="{6B4DBC49-194F-454F-9B7D-C6DD9DB29A7E}" type="presParOf" srcId="{8D39C6F2-83FB-42C4-B5DD-5447917AA800}" destId="{88DCCB7C-CE8C-4D35-BAFA-012CD4FE8B0D}" srcOrd="2" destOrd="0" presId="urn:microsoft.com/office/officeart/2018/2/layout/IconVerticalSolidList"/>
    <dgm:cxn modelId="{02AB993F-519B-4F0C-A4F0-F88A64FAB6B1}" type="presParOf" srcId="{8D39C6F2-83FB-42C4-B5DD-5447917AA800}" destId="{117FAD03-3717-4BBC-8D6C-C4BFCDC25F35}" srcOrd="3" destOrd="0" presId="urn:microsoft.com/office/officeart/2018/2/layout/IconVerticalSolidList"/>
    <dgm:cxn modelId="{E62FAAD7-1162-4853-987B-EABD80960F6E}" type="presParOf" srcId="{CE674730-2994-4864-914F-C7D8E16184DE}" destId="{4854EAA6-7FA6-4FE8-91EB-5EA469700B67}" srcOrd="3" destOrd="0" presId="urn:microsoft.com/office/officeart/2018/2/layout/IconVerticalSolidList"/>
    <dgm:cxn modelId="{4EA9EDE2-5F6A-4897-8342-350DD13DE9AD}" type="presParOf" srcId="{CE674730-2994-4864-914F-C7D8E16184DE}" destId="{BE4A108B-4922-4B26-A3B3-70E23A2A5B0A}" srcOrd="4" destOrd="0" presId="urn:microsoft.com/office/officeart/2018/2/layout/IconVerticalSolidList"/>
    <dgm:cxn modelId="{1D7AFA6B-171E-4E9A-B328-D92158214488}" type="presParOf" srcId="{BE4A108B-4922-4B26-A3B3-70E23A2A5B0A}" destId="{D7A6264E-40F4-45E9-A288-17098B342564}" srcOrd="0" destOrd="0" presId="urn:microsoft.com/office/officeart/2018/2/layout/IconVerticalSolidList"/>
    <dgm:cxn modelId="{7CBAE1D9-DD4C-4C6C-85EC-656198926557}" type="presParOf" srcId="{BE4A108B-4922-4B26-A3B3-70E23A2A5B0A}" destId="{D9A6B4D6-A840-4FA9-AE31-3C905C153768}" srcOrd="1" destOrd="0" presId="urn:microsoft.com/office/officeart/2018/2/layout/IconVerticalSolidList"/>
    <dgm:cxn modelId="{1B2A5EF9-8428-4EE1-AD9D-6D5436BC3C85}" type="presParOf" srcId="{BE4A108B-4922-4B26-A3B3-70E23A2A5B0A}" destId="{CF4C613B-9AA8-4855-AF80-0C5246B9D59B}" srcOrd="2" destOrd="0" presId="urn:microsoft.com/office/officeart/2018/2/layout/IconVerticalSolidList"/>
    <dgm:cxn modelId="{0A5A9062-88CC-4962-9F0E-6B08C64DE998}" type="presParOf" srcId="{BE4A108B-4922-4B26-A3B3-70E23A2A5B0A}" destId="{E9F664B3-4B4C-4A2E-B203-A5F08C17F12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840CED-F83F-4A5F-B8BC-695742E94356}">
      <dsp:nvSpPr>
        <dsp:cNvPr id="0" name=""/>
        <dsp:cNvSpPr/>
      </dsp:nvSpPr>
      <dsp:spPr>
        <a:xfrm>
          <a:off x="1000024" y="1704"/>
          <a:ext cx="4000099" cy="174695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7613" tIns="443728" rIns="77613" bIns="443728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Examine more for potential overfitting.</a:t>
          </a:r>
        </a:p>
      </dsp:txBody>
      <dsp:txXfrm>
        <a:off x="1000024" y="1704"/>
        <a:ext cx="4000099" cy="1746958"/>
      </dsp:txXfrm>
    </dsp:sp>
    <dsp:sp modelId="{7EA9FFA9-1D89-4906-BC85-072A0960A219}">
      <dsp:nvSpPr>
        <dsp:cNvPr id="0" name=""/>
        <dsp:cNvSpPr/>
      </dsp:nvSpPr>
      <dsp:spPr>
        <a:xfrm>
          <a:off x="0" y="1704"/>
          <a:ext cx="1000024" cy="174695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918" tIns="172561" rIns="52918" bIns="1725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Examine</a:t>
          </a:r>
        </a:p>
      </dsp:txBody>
      <dsp:txXfrm>
        <a:off x="0" y="1704"/>
        <a:ext cx="1000024" cy="1746958"/>
      </dsp:txXfrm>
    </dsp:sp>
    <dsp:sp modelId="{BF805F49-0174-43C2-A0E5-E254F7528109}">
      <dsp:nvSpPr>
        <dsp:cNvPr id="0" name=""/>
        <dsp:cNvSpPr/>
      </dsp:nvSpPr>
      <dsp:spPr>
        <a:xfrm>
          <a:off x="1000024" y="1853480"/>
          <a:ext cx="4000099" cy="1746958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7613" tIns="443728" rIns="77613" bIns="443728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Continually look to optimize features.</a:t>
          </a:r>
        </a:p>
      </dsp:txBody>
      <dsp:txXfrm>
        <a:off x="1000024" y="1853480"/>
        <a:ext cx="4000099" cy="1746958"/>
      </dsp:txXfrm>
    </dsp:sp>
    <dsp:sp modelId="{59F8B1B6-6C1F-4FC0-BAF4-B35E2620A04B}">
      <dsp:nvSpPr>
        <dsp:cNvPr id="0" name=""/>
        <dsp:cNvSpPr/>
      </dsp:nvSpPr>
      <dsp:spPr>
        <a:xfrm>
          <a:off x="0" y="1853480"/>
          <a:ext cx="1000024" cy="174695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918" tIns="172561" rIns="52918" bIns="1725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Look</a:t>
          </a:r>
        </a:p>
      </dsp:txBody>
      <dsp:txXfrm>
        <a:off x="0" y="1853480"/>
        <a:ext cx="1000024" cy="1746958"/>
      </dsp:txXfrm>
    </dsp:sp>
    <dsp:sp modelId="{228264C5-6825-44ED-A355-E2E1BB93F263}">
      <dsp:nvSpPr>
        <dsp:cNvPr id="0" name=""/>
        <dsp:cNvSpPr/>
      </dsp:nvSpPr>
      <dsp:spPr>
        <a:xfrm>
          <a:off x="1000024" y="3705256"/>
          <a:ext cx="4000099" cy="1746958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7613" tIns="443728" rIns="77613" bIns="443728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Acquire more data and run again.</a:t>
          </a:r>
        </a:p>
      </dsp:txBody>
      <dsp:txXfrm>
        <a:off x="1000024" y="3705256"/>
        <a:ext cx="4000099" cy="1746958"/>
      </dsp:txXfrm>
    </dsp:sp>
    <dsp:sp modelId="{756B125F-B1D4-4440-B509-1157D92ED1B0}">
      <dsp:nvSpPr>
        <dsp:cNvPr id="0" name=""/>
        <dsp:cNvSpPr/>
      </dsp:nvSpPr>
      <dsp:spPr>
        <a:xfrm>
          <a:off x="0" y="3705256"/>
          <a:ext cx="1000024" cy="174695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918" tIns="172561" rIns="52918" bIns="172561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Acquire</a:t>
          </a:r>
        </a:p>
      </dsp:txBody>
      <dsp:txXfrm>
        <a:off x="0" y="3705256"/>
        <a:ext cx="1000024" cy="17469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2A9F37-0B54-4EFF-B6D8-F3B49CA21699}">
      <dsp:nvSpPr>
        <dsp:cNvPr id="0" name=""/>
        <dsp:cNvSpPr/>
      </dsp:nvSpPr>
      <dsp:spPr>
        <a:xfrm>
          <a:off x="0" y="531"/>
          <a:ext cx="78867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7D36EC-C756-4374-9EF2-981D93862B95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5C5A71-55F0-41F9-80E1-145F813B6A1F}">
      <dsp:nvSpPr>
        <dsp:cNvPr id="0" name=""/>
        <dsp:cNvSpPr/>
      </dsp:nvSpPr>
      <dsp:spPr>
        <a:xfrm>
          <a:off x="1437631" y="531"/>
          <a:ext cx="64490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Achieved overall great metrics for our baseline model.</a:t>
          </a:r>
        </a:p>
      </dsp:txBody>
      <dsp:txXfrm>
        <a:off x="1437631" y="531"/>
        <a:ext cx="6449068" cy="1244702"/>
      </dsp:txXfrm>
    </dsp:sp>
    <dsp:sp modelId="{CD7BB017-1C5D-4E8B-B6FB-1BB134B275AE}">
      <dsp:nvSpPr>
        <dsp:cNvPr id="0" name=""/>
        <dsp:cNvSpPr/>
      </dsp:nvSpPr>
      <dsp:spPr>
        <a:xfrm>
          <a:off x="0" y="1556410"/>
          <a:ext cx="78867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A89D0-2F89-4B84-ACAE-359CC919CFB5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7FAD03-3717-4BBC-8D6C-C4BFCDC25F35}">
      <dsp:nvSpPr>
        <dsp:cNvPr id="0" name=""/>
        <dsp:cNvSpPr/>
      </dsp:nvSpPr>
      <dsp:spPr>
        <a:xfrm>
          <a:off x="1437631" y="1556410"/>
          <a:ext cx="64490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Acquired a good optimized feature list to use going forward.</a:t>
          </a:r>
        </a:p>
      </dsp:txBody>
      <dsp:txXfrm>
        <a:off x="1437631" y="1556410"/>
        <a:ext cx="6449068" cy="1244702"/>
      </dsp:txXfrm>
    </dsp:sp>
    <dsp:sp modelId="{D7A6264E-40F4-45E9-A288-17098B342564}">
      <dsp:nvSpPr>
        <dsp:cNvPr id="0" name=""/>
        <dsp:cNvSpPr/>
      </dsp:nvSpPr>
      <dsp:spPr>
        <a:xfrm>
          <a:off x="0" y="3112289"/>
          <a:ext cx="78867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A6B4D6-A840-4FA9-AE31-3C905C153768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F664B3-4B4C-4A2E-B203-A5F08C17F12D}">
      <dsp:nvSpPr>
        <dsp:cNvPr id="0" name=""/>
        <dsp:cNvSpPr/>
      </dsp:nvSpPr>
      <dsp:spPr>
        <a:xfrm>
          <a:off x="1437631" y="3112289"/>
          <a:ext cx="64490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Have found that most of our core stocks are capable of cointegration, and have built full stock chains through the 4</a:t>
          </a:r>
          <a:r>
            <a:rPr lang="en-US" sz="2100" kern="1200" baseline="30000"/>
            <a:t>th</a:t>
          </a:r>
          <a:r>
            <a:rPr lang="en-US" sz="2100" kern="1200"/>
            <a:t> Layer.  Am confident for the next steps.</a:t>
          </a:r>
        </a:p>
      </dsp:txBody>
      <dsp:txXfrm>
        <a:off x="1437631" y="3112289"/>
        <a:ext cx="64490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sv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018C627F-46D0-799A-B13B-C698C4B376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 b="1" i="0" u="none" strike="noStrike">
                <a:solidFill>
                  <a:srgbClr val="FFFFFF"/>
                </a:solidFill>
                <a:effectLst/>
                <a:latin typeface="Comfortaa"/>
              </a:rPr>
              <a:t>Enhanced Stock Prediction and Algorithmic Trading System Using Cointegration Testing and Stock Chains</a:t>
            </a:r>
            <a:endParaRPr lang="en-US" sz="4500" b="1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						-Ryan Mennemeier</a:t>
            </a:r>
          </a:p>
          <a:p>
            <a:r>
              <a:rPr lang="en-US">
                <a:solidFill>
                  <a:srgbClr val="FFFFFF"/>
                </a:solidFill>
              </a:rPr>
              <a:t>						-September 2024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DB60271-CC36-038E-7174-CCC14F968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0" cy="1696413"/>
          </a:xfrm>
          <a:prstGeom prst="rect">
            <a:avLst/>
          </a:prstGeom>
          <a:ln>
            <a:noFill/>
          </a:ln>
          <a:effectLst>
            <a:outerShdw blurRad="304800" dist="114300" dir="5460000" sx="92000" sy="92000" algn="t" rotWithShape="0">
              <a:srgbClr val="000000">
                <a:alpha val="1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14" y="333497"/>
            <a:ext cx="7945494" cy="10294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Ridge Model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214" y="2622430"/>
            <a:ext cx="2478090" cy="33769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-See </a:t>
            </a:r>
            <a:r>
              <a:rPr lang="en-US" sz="2400" dirty="0"/>
              <a:t>table</a:t>
            </a: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for full range of metrics for the core stocks on the Ridge model.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DA62235-FF7F-B740-0BF6-0C0D6A3126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1542" y="259477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D1AD757-CD87-0BDE-B496-038D29F142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770986"/>
              </p:ext>
            </p:extLst>
          </p:nvPr>
        </p:nvGraphicFramePr>
        <p:xfrm>
          <a:off x="3579963" y="2595056"/>
          <a:ext cx="5033519" cy="3127882"/>
        </p:xfrm>
        <a:graphic>
          <a:graphicData uri="http://schemas.openxmlformats.org/drawingml/2006/table">
            <a:tbl>
              <a:tblPr firstRow="1" bandRow="1"/>
              <a:tblGrid>
                <a:gridCol w="568398">
                  <a:extLst>
                    <a:ext uri="{9D8B030D-6E8A-4147-A177-3AD203B41FA5}">
                      <a16:colId xmlns:a16="http://schemas.microsoft.com/office/drawing/2014/main" val="2742486021"/>
                    </a:ext>
                  </a:extLst>
                </a:gridCol>
                <a:gridCol w="558298">
                  <a:extLst>
                    <a:ext uri="{9D8B030D-6E8A-4147-A177-3AD203B41FA5}">
                      <a16:colId xmlns:a16="http://schemas.microsoft.com/office/drawing/2014/main" val="4252724209"/>
                    </a:ext>
                  </a:extLst>
                </a:gridCol>
                <a:gridCol w="558298">
                  <a:extLst>
                    <a:ext uri="{9D8B030D-6E8A-4147-A177-3AD203B41FA5}">
                      <a16:colId xmlns:a16="http://schemas.microsoft.com/office/drawing/2014/main" val="93465022"/>
                    </a:ext>
                  </a:extLst>
                </a:gridCol>
                <a:gridCol w="565873">
                  <a:extLst>
                    <a:ext uri="{9D8B030D-6E8A-4147-A177-3AD203B41FA5}">
                      <a16:colId xmlns:a16="http://schemas.microsoft.com/office/drawing/2014/main" val="1885030228"/>
                    </a:ext>
                  </a:extLst>
                </a:gridCol>
                <a:gridCol w="565873">
                  <a:extLst>
                    <a:ext uri="{9D8B030D-6E8A-4147-A177-3AD203B41FA5}">
                      <a16:colId xmlns:a16="http://schemas.microsoft.com/office/drawing/2014/main" val="1443990462"/>
                    </a:ext>
                  </a:extLst>
                </a:gridCol>
                <a:gridCol w="586074">
                  <a:extLst>
                    <a:ext uri="{9D8B030D-6E8A-4147-A177-3AD203B41FA5}">
                      <a16:colId xmlns:a16="http://schemas.microsoft.com/office/drawing/2014/main" val="267767685"/>
                    </a:ext>
                  </a:extLst>
                </a:gridCol>
                <a:gridCol w="546935">
                  <a:extLst>
                    <a:ext uri="{9D8B030D-6E8A-4147-A177-3AD203B41FA5}">
                      <a16:colId xmlns:a16="http://schemas.microsoft.com/office/drawing/2014/main" val="1425419019"/>
                    </a:ext>
                  </a:extLst>
                </a:gridCol>
                <a:gridCol w="502746">
                  <a:extLst>
                    <a:ext uri="{9D8B030D-6E8A-4147-A177-3AD203B41FA5}">
                      <a16:colId xmlns:a16="http://schemas.microsoft.com/office/drawing/2014/main" val="245668224"/>
                    </a:ext>
                  </a:extLst>
                </a:gridCol>
                <a:gridCol w="581024">
                  <a:extLst>
                    <a:ext uri="{9D8B030D-6E8A-4147-A177-3AD203B41FA5}">
                      <a16:colId xmlns:a16="http://schemas.microsoft.com/office/drawing/2014/main" val="442040983"/>
                    </a:ext>
                  </a:extLst>
                </a:gridCol>
              </a:tblGrid>
              <a:tr h="37250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Ticker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Train RMSE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Test RMSE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Train MAPE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Test MAPE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Train R2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Test R2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Train Adj R2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Test Adj R2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189305"/>
                  </a:ext>
                </a:extLst>
              </a:tr>
              <a:tr h="2755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AAPL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0.0006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0.0007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1.0 %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1830146"/>
                  </a:ext>
                </a:extLst>
              </a:tr>
              <a:tr h="2755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AMZN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0.001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0.001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428178"/>
                  </a:ext>
                </a:extLst>
              </a:tr>
              <a:tr h="2755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GOOG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0.074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0.95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0.50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0.95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0.50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2042326"/>
                  </a:ext>
                </a:extLst>
              </a:tr>
              <a:tr h="2755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0.0007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0.0008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0.05 %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0.05 %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5940118"/>
                  </a:ext>
                </a:extLst>
              </a:tr>
              <a:tr h="2755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META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0.0017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0.0018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0162801"/>
                  </a:ext>
                </a:extLst>
              </a:tr>
              <a:tr h="2755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MSFT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0.0005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0.0008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0.15 %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0.05 %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9133608"/>
                  </a:ext>
                </a:extLst>
              </a:tr>
              <a:tr h="2755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NVDA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0.002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0.007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0.08 %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8.2 %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425483"/>
                  </a:ext>
                </a:extLst>
              </a:tr>
              <a:tr h="2755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PFE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0.0005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0.0005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0.04 %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0.03 %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8881499"/>
                  </a:ext>
                </a:extLst>
              </a:tr>
              <a:tr h="2755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PG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0.0004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0.0004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5368386"/>
                  </a:ext>
                </a:extLst>
              </a:tr>
              <a:tr h="2755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TSLA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0.01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0.01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1.5 %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0.996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0.999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0.996</a:t>
                      </a:r>
                      <a:endParaRPr lang="en-US" sz="1400">
                        <a:effectLst/>
                      </a:endParaRPr>
                    </a:p>
                  </a:txBody>
                  <a:tcPr marL="50502" marR="50502" marT="50502" marB="5050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519267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2" y="1914808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858" y="1683756"/>
            <a:ext cx="2336449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3000">
                <a:solidFill>
                  <a:srgbClr val="FFFFFF"/>
                </a:solidFill>
              </a:rPr>
              <a:t>Improvement and Iteration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86F251D-2C0B-BEC6-99B8-C59E6CF5B6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1478314"/>
              </p:ext>
            </p:extLst>
          </p:nvPr>
        </p:nvGraphicFramePr>
        <p:xfrm>
          <a:off x="3678789" y="750440"/>
          <a:ext cx="5000124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519" y="741391"/>
            <a:ext cx="2591866" cy="1616203"/>
          </a:xfrm>
        </p:spPr>
        <p:txBody>
          <a:bodyPr anchor="b">
            <a:normAutofit/>
          </a:bodyPr>
          <a:lstStyle/>
          <a:p>
            <a:r>
              <a:rPr lang="en-US" sz="2800" dirty="0"/>
              <a:t>Cointegration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19" y="2533476"/>
            <a:ext cx="2591866" cy="3447832"/>
          </a:xfrm>
        </p:spPr>
        <p:txBody>
          <a:bodyPr anchor="t">
            <a:normAutofit/>
          </a:bodyPr>
          <a:lstStyle/>
          <a:p>
            <a:r>
              <a:rPr lang="en-US" sz="1700" dirty="0"/>
              <a:t>Tested cointegration between the core stocks and secondary stocks to find pairs, as well as the exogenous chosen features.</a:t>
            </a:r>
          </a:p>
          <a:p>
            <a:endParaRPr lang="en-US" sz="1700" dirty="0"/>
          </a:p>
          <a:p>
            <a:r>
              <a:rPr lang="en-US" sz="1700" dirty="0"/>
              <a:t>Table at right are the pairs chosen after Layer 1 cointegration.</a:t>
            </a:r>
          </a:p>
          <a:p>
            <a:endParaRPr lang="en-US" sz="1700" dirty="0"/>
          </a:p>
          <a:p>
            <a:pPr marL="0" indent="0">
              <a:buNone/>
            </a:pPr>
            <a:endParaRPr lang="en-US" sz="17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051478" y="0"/>
            <a:ext cx="92522" cy="6858000"/>
            <a:chOff x="12068638" y="0"/>
            <a:chExt cx="123362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Rectangle 1">
            <a:extLst>
              <a:ext uri="{FF2B5EF4-FFF2-40B4-BE49-F238E27FC236}">
                <a16:creationId xmlns:a16="http://schemas.microsoft.com/office/drawing/2014/main" id="{037648A8-3882-A7E4-8360-152801AA2F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21590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C09CAEB-FDE3-1CE3-2407-DD11BB232A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5375650"/>
              </p:ext>
            </p:extLst>
          </p:nvPr>
        </p:nvGraphicFramePr>
        <p:xfrm>
          <a:off x="3740754" y="1177636"/>
          <a:ext cx="4792010" cy="4512046"/>
        </p:xfrm>
        <a:graphic>
          <a:graphicData uri="http://schemas.openxmlformats.org/drawingml/2006/table">
            <a:tbl>
              <a:tblPr/>
              <a:tblGrid>
                <a:gridCol w="1353626">
                  <a:extLst>
                    <a:ext uri="{9D8B030D-6E8A-4147-A177-3AD203B41FA5}">
                      <a16:colId xmlns:a16="http://schemas.microsoft.com/office/drawing/2014/main" val="86291292"/>
                    </a:ext>
                  </a:extLst>
                </a:gridCol>
                <a:gridCol w="1633674">
                  <a:extLst>
                    <a:ext uri="{9D8B030D-6E8A-4147-A177-3AD203B41FA5}">
                      <a16:colId xmlns:a16="http://schemas.microsoft.com/office/drawing/2014/main" val="3501501409"/>
                    </a:ext>
                  </a:extLst>
                </a:gridCol>
                <a:gridCol w="1804710">
                  <a:extLst>
                    <a:ext uri="{9D8B030D-6E8A-4147-A177-3AD203B41FA5}">
                      <a16:colId xmlns:a16="http://schemas.microsoft.com/office/drawing/2014/main" val="2157222873"/>
                    </a:ext>
                  </a:extLst>
                </a:gridCol>
              </a:tblGrid>
              <a:tr h="410186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Stock Ticker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Sec Stock Pairs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Exo Feature Pairs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4898913"/>
                  </a:ext>
                </a:extLst>
              </a:tr>
              <a:tr h="410186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AAPL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4374873"/>
                  </a:ext>
                </a:extLst>
              </a:tr>
              <a:tr h="410186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AMZN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923599"/>
                  </a:ext>
                </a:extLst>
              </a:tr>
              <a:tr h="410186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GOOG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8039847"/>
                  </a:ext>
                </a:extLst>
              </a:tr>
              <a:tr h="410186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362054"/>
                  </a:ext>
                </a:extLst>
              </a:tr>
              <a:tr h="410186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META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69589"/>
                  </a:ext>
                </a:extLst>
              </a:tr>
              <a:tr h="410186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MSFT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4050024"/>
                  </a:ext>
                </a:extLst>
              </a:tr>
              <a:tr h="410186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NVDA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4319719"/>
                  </a:ext>
                </a:extLst>
              </a:tr>
              <a:tr h="410186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PFE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4662626"/>
                  </a:ext>
                </a:extLst>
              </a:tr>
              <a:tr h="410186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PG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7787523"/>
                  </a:ext>
                </a:extLst>
              </a:tr>
              <a:tr h="410186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TSLA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US" sz="2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181" marR="75181" marT="75181" marB="7518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18923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Stock Chains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1700" dirty="0"/>
              <a:t>Constructed stock chains (layered cointegration testing) from the pairs gathered from the first testing performed.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7BF26F8-B8A0-F6F0-3E8A-922A079890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094" r="18356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Slide Background">
            <a:extLst>
              <a:ext uri="{FF2B5EF4-FFF2-40B4-BE49-F238E27FC236}">
                <a16:creationId xmlns:a16="http://schemas.microsoft.com/office/drawing/2014/main" id="{AA857166-A416-4C5E-8AA9-5D5D1E13D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3081" name="Rectangle 3080">
            <a:extLst>
              <a:ext uri="{FF2B5EF4-FFF2-40B4-BE49-F238E27FC236}">
                <a16:creationId xmlns:a16="http://schemas.microsoft.com/office/drawing/2014/main" id="{13A48C6C-3CC4-4EE5-A773-EC1EB7F59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30" y="0"/>
            <a:ext cx="3463118" cy="6858000"/>
          </a:xfrm>
          <a:prstGeom prst="rect">
            <a:avLst/>
          </a:prstGeom>
          <a:ln>
            <a:noFill/>
          </a:ln>
          <a:effectLst>
            <a:outerShdw blurRad="203200" dist="88900" dir="21540000" sx="94000" sy="94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30" y="-1"/>
            <a:ext cx="3463118" cy="5136739"/>
          </a:xfrm>
          <a:prstGeom prst="rect">
            <a:avLst/>
          </a:prstGeom>
          <a:ln>
            <a:noFill/>
          </a:ln>
          <a:effectLst>
            <a:outerShdw blurRad="177800" dist="101600" dir="5400000" sx="97000" sy="97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665" y="617921"/>
            <a:ext cx="2611531" cy="39885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Final Stock Chains</a:t>
            </a:r>
            <a:b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1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-Completed AAPL Stock Chain after Layer 4.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EFBD312-67E7-2A84-EEEF-914E0E9837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99358" y="1027171"/>
            <a:ext cx="4807469" cy="489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05287" y="0"/>
            <a:ext cx="633870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280888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639" y="637762"/>
            <a:ext cx="1643086" cy="5576770"/>
          </a:xfrm>
        </p:spPr>
        <p:txBody>
          <a:bodyPr anchor="t">
            <a:normAutofit/>
          </a:bodyPr>
          <a:lstStyle/>
          <a:p>
            <a:pPr algn="l"/>
            <a:r>
              <a:rPr lang="en-US" sz="3100">
                <a:solidFill>
                  <a:schemeClr val="bg1"/>
                </a:solidFill>
              </a:rPr>
              <a:t>Future Steps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8EAE243-3A9F-4A46-B0D9-04C723A8A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91049" y="643465"/>
            <a:ext cx="3429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1049" y="850052"/>
            <a:ext cx="4792967" cy="5326911"/>
          </a:xfrm>
        </p:spPr>
        <p:txBody>
          <a:bodyPr>
            <a:normAutofit/>
          </a:bodyPr>
          <a:lstStyle/>
          <a:p>
            <a:r>
              <a:rPr lang="en-US" sz="2100" b="1" dirty="0"/>
              <a:t>Potential future steps include:</a:t>
            </a:r>
          </a:p>
          <a:p>
            <a:pPr marL="0" indent="0">
              <a:buNone/>
            </a:pPr>
            <a:r>
              <a:rPr lang="en-US" sz="2100" dirty="0"/>
              <a:t>	</a:t>
            </a:r>
          </a:p>
          <a:p>
            <a:pPr marL="0" indent="0">
              <a:buNone/>
            </a:pPr>
            <a:r>
              <a:rPr lang="en-US" sz="2100" dirty="0"/>
              <a:t>	-Developing a robust Trading Strategy 	for each Stock Chain, then </a:t>
            </a:r>
            <a:r>
              <a:rPr lang="en-US" sz="2100" dirty="0" err="1"/>
              <a:t>backtesting</a:t>
            </a:r>
            <a:r>
              <a:rPr lang="en-US" sz="2100" dirty="0"/>
              <a:t> 	for accuracy.</a:t>
            </a:r>
          </a:p>
          <a:p>
            <a:pPr marL="0" indent="0">
              <a:buNone/>
            </a:pPr>
            <a:r>
              <a:rPr lang="en-US" sz="2100" dirty="0"/>
              <a:t>	</a:t>
            </a:r>
          </a:p>
          <a:p>
            <a:pPr marL="0" indent="0">
              <a:buNone/>
            </a:pPr>
            <a:r>
              <a:rPr lang="en-US" sz="2100" dirty="0"/>
              <a:t>	-Run the stock chains through GRU for</a:t>
            </a:r>
          </a:p>
          <a:p>
            <a:pPr marL="0" indent="0">
              <a:buNone/>
            </a:pPr>
            <a:r>
              <a:rPr lang="en-US" sz="2100" dirty="0"/>
              <a:t> 	forecasting.</a:t>
            </a:r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r>
              <a:rPr lang="en-US" sz="2100" dirty="0"/>
              <a:t>	-Once </a:t>
            </a:r>
            <a:r>
              <a:rPr lang="en-US" sz="2100" dirty="0" err="1"/>
              <a:t>backtested</a:t>
            </a:r>
            <a:r>
              <a:rPr lang="en-US" sz="2100" dirty="0"/>
              <a:t> deploy through the</a:t>
            </a:r>
          </a:p>
          <a:p>
            <a:pPr marL="0" indent="0">
              <a:buNone/>
            </a:pPr>
            <a:r>
              <a:rPr lang="en-US" sz="2100" dirty="0"/>
              <a:t>	stock chains through a simulator for a</a:t>
            </a:r>
          </a:p>
          <a:p>
            <a:pPr marL="0" indent="0">
              <a:buNone/>
            </a:pPr>
            <a:r>
              <a:rPr lang="en-US" sz="2100" dirty="0"/>
              <a:t>	set amount of time and optimize the </a:t>
            </a:r>
          </a:p>
          <a:p>
            <a:pPr marL="0" indent="0">
              <a:buNone/>
            </a:pPr>
            <a:r>
              <a:rPr lang="en-US" sz="2100" dirty="0"/>
              <a:t>	strategies.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 dirty="0"/>
              <a:t>There were several hurdles in this project:</a:t>
            </a:r>
          </a:p>
          <a:p>
            <a:pPr marL="0" indent="0">
              <a:buNone/>
            </a:pPr>
            <a:r>
              <a:rPr lang="en-US" sz="1700" dirty="0"/>
              <a:t>	- Foreign topics.</a:t>
            </a:r>
          </a:p>
          <a:p>
            <a:pPr marL="0" indent="0">
              <a:buNone/>
            </a:pPr>
            <a:r>
              <a:rPr lang="en-US" sz="1700" dirty="0"/>
              <a:t>	- Time was not my friend.</a:t>
            </a:r>
          </a:p>
          <a:p>
            <a:pPr marL="0" indent="0">
              <a:buNone/>
            </a:pPr>
            <a:r>
              <a:rPr lang="en-US" sz="1700" dirty="0"/>
              <a:t>	- The unforeseen bug or feature 	snag, causing 	longer than 	intended delays in progress.</a:t>
            </a:r>
          </a:p>
          <a:p>
            <a:pPr marL="0" indent="0">
              <a:buNone/>
            </a:pPr>
            <a:r>
              <a:rPr lang="en-US" sz="1700" dirty="0"/>
              <a:t>	- Project scope creep.</a:t>
            </a:r>
          </a:p>
        </p:txBody>
      </p:sp>
      <p:pic>
        <p:nvPicPr>
          <p:cNvPr id="5" name="Picture 4" descr="Angled view of a starting block on a running track">
            <a:extLst>
              <a:ext uri="{FF2B5EF4-FFF2-40B4-BE49-F238E27FC236}">
                <a16:creationId xmlns:a16="http://schemas.microsoft.com/office/drawing/2014/main" id="{821E661B-F981-C4C6-2B55-300104E58D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669" r="28780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256032"/>
            <a:ext cx="7879842" cy="1014984"/>
          </a:xfrm>
        </p:spPr>
        <p:txBody>
          <a:bodyPr anchor="b">
            <a:normAutofit/>
          </a:bodyPr>
          <a:lstStyle/>
          <a:p>
            <a:r>
              <a:t>Results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1634502"/>
            <a:ext cx="783869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1538176"/>
            <a:ext cx="1405092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7FF7654-5268-3EFC-7B68-4E3A0BF09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8144305"/>
              </p:ext>
            </p:extLst>
          </p:nvPr>
        </p:nvGraphicFramePr>
        <p:xfrm>
          <a:off x="628650" y="1926266"/>
          <a:ext cx="78867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200"/>
              <a:t>Recommendations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/>
              <a:t>The methods performed shows that the process works as intended, just needs more time.</a:t>
            </a:r>
          </a:p>
          <a:p>
            <a:pPr>
              <a:lnSpc>
                <a:spcPct val="90000"/>
              </a:lnSpc>
            </a:pPr>
            <a:r>
              <a:rPr lang="en-US" sz="1700"/>
              <a:t>Acquire a better API (subscription) for finance data with more indicators and history to embolden the existing data, and replace the core stocks that didn’t perform well in cointegration.</a:t>
            </a:r>
          </a:p>
          <a:p>
            <a:pPr>
              <a:lnSpc>
                <a:spcPct val="90000"/>
              </a:lnSpc>
            </a:pPr>
            <a:r>
              <a:rPr lang="en-US" sz="1700"/>
              <a:t>Be patient, the real payoff will be when the stock chains have their strategy attached and are performing in the simulator.</a:t>
            </a:r>
            <a:endParaRPr sz="1700"/>
          </a:p>
        </p:txBody>
      </p:sp>
      <p:pic>
        <p:nvPicPr>
          <p:cNvPr id="23" name="Picture 22" descr="Digital numbers and graphs">
            <a:extLst>
              <a:ext uri="{FF2B5EF4-FFF2-40B4-BE49-F238E27FC236}">
                <a16:creationId xmlns:a16="http://schemas.microsoft.com/office/drawing/2014/main" id="{B852581E-B1CA-E908-25EC-E263C860C2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048" r="19402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3771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42996" y="4267832"/>
            <a:ext cx="3604497" cy="1297115"/>
          </a:xfrm>
        </p:spPr>
        <p:txBody>
          <a:bodyPr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000">
                <a:solidFill>
                  <a:schemeClr val="tx2"/>
                </a:solidFill>
              </a:rPr>
              <a:t>Thank You!</a:t>
            </a:r>
            <a:br>
              <a:rPr lang="en-US" sz="3000">
                <a:solidFill>
                  <a:schemeClr val="tx2"/>
                </a:solidFill>
              </a:rPr>
            </a:br>
            <a:r>
              <a:rPr lang="en-US" sz="3000">
                <a:solidFill>
                  <a:schemeClr val="tx2"/>
                </a:solidFill>
              </a:rPr>
              <a:t>Any Questions Today?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43224" y="3428999"/>
            <a:ext cx="3604268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1700">
                <a:solidFill>
                  <a:schemeClr val="tx2"/>
                </a:solidFill>
              </a:rPr>
              <a:t>Thank you Mr. AJ, I appreciate all of your time!</a:t>
            </a:r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B6FAFAE9-8668-53C9-EEAB-19273D32A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5352" y="2333040"/>
            <a:ext cx="3106320" cy="310632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89" y="-5977"/>
            <a:ext cx="467900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7908" y="741391"/>
            <a:ext cx="3368866" cy="1616203"/>
          </a:xfrm>
        </p:spPr>
        <p:txBody>
          <a:bodyPr anchor="b">
            <a:normAutofit/>
          </a:bodyPr>
          <a:lstStyle/>
          <a:p>
            <a:r>
              <a:rPr lang="en-US" sz="2800"/>
              <a:t>Project Overview</a:t>
            </a:r>
          </a:p>
        </p:txBody>
      </p:sp>
      <p:pic>
        <p:nvPicPr>
          <p:cNvPr id="5" name="Picture 4" descr="Orange and blue numbers and graphs">
            <a:extLst>
              <a:ext uri="{FF2B5EF4-FFF2-40B4-BE49-F238E27FC236}">
                <a16:creationId xmlns:a16="http://schemas.microsoft.com/office/drawing/2014/main" id="{46A201DA-27F1-4B79-9BBC-18A0AF8327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856" r="34311" b="1"/>
          <a:stretch/>
        </p:blipFill>
        <p:spPr>
          <a:xfrm>
            <a:off x="20" y="10"/>
            <a:ext cx="4571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2521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7908" y="2533476"/>
            <a:ext cx="3368865" cy="3447832"/>
          </a:xfrm>
        </p:spPr>
        <p:txBody>
          <a:bodyPr anchor="t">
            <a:normAutofit/>
          </a:bodyPr>
          <a:lstStyle/>
          <a:p>
            <a:r>
              <a:rPr lang="en-US" sz="1700"/>
              <a:t>This project involved taking historical data for 10 “core” stocks, analyzing them in detail, performing baseline modeling for each, then doing cointegration testing and construction of stock chains with a set of generated secondary stock data as well as exogenous data we had gathered.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Data Collection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/>
              <a:t>Using yfinance:</a:t>
            </a:r>
          </a:p>
          <a:p>
            <a:pPr marL="0" indent="0">
              <a:buNone/>
            </a:pPr>
            <a:endParaRPr lang="en-US" sz="1700"/>
          </a:p>
          <a:p>
            <a:r>
              <a:rPr lang="en-US" sz="1700"/>
              <a:t>Collected 5 years’ historical data for each of our core stock data.</a:t>
            </a:r>
          </a:p>
          <a:p>
            <a:r>
              <a:rPr lang="en-US" sz="1700"/>
              <a:t>Generated a list of 200 “secondary” stocks also with the 5 year history to be used in the cointegration step.</a:t>
            </a:r>
          </a:p>
          <a:p>
            <a:r>
              <a:rPr lang="en-US" sz="1700"/>
              <a:t>Acquired exogenous data.</a:t>
            </a:r>
          </a:p>
          <a:p>
            <a:endParaRPr lang="en-US" sz="1700"/>
          </a:p>
        </p:txBody>
      </p:sp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39FF68D9-31D7-6451-2229-C4796CF5F1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697" r="22752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Data Preprocessing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1700" dirty="0"/>
              <a:t>Cleaned the data, handled missing values, scaled features, and ensured proper formatting.</a:t>
            </a:r>
          </a:p>
          <a:p>
            <a:pPr marL="0" indent="0">
              <a:buNone/>
            </a:pPr>
            <a:r>
              <a:rPr lang="en-US" sz="1700" dirty="0"/>
              <a:t>	- Went through each dataset, 	and ensured missing values 	were imputed and none were 	removed.</a:t>
            </a:r>
          </a:p>
          <a:p>
            <a:pPr marL="0" indent="0">
              <a:buNone/>
            </a:pPr>
            <a:r>
              <a:rPr lang="en-US" sz="1700" dirty="0"/>
              <a:t>	-Preprocessed using </a:t>
            </a:r>
            <a:r>
              <a:rPr lang="en-US" sz="1700" dirty="0" err="1"/>
              <a:t>zscore</a:t>
            </a:r>
            <a:r>
              <a:rPr lang="en-US" sz="1700" dirty="0"/>
              <a:t> and 	log transform,</a:t>
            </a:r>
          </a:p>
          <a:p>
            <a:pPr marL="0" indent="0">
              <a:buNone/>
            </a:pPr>
            <a:r>
              <a:rPr lang="en-US" sz="1700" dirty="0"/>
              <a:t>	scaled at the end.</a:t>
            </a:r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89632676-FE93-570D-5B09-21124E1983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39" r="32048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n-US" sz="3500"/>
              <a:t>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470244"/>
            <a:ext cx="4000647" cy="3769835"/>
          </a:xfrm>
        </p:spPr>
        <p:txBody>
          <a:bodyPr anchor="ctr">
            <a:normAutofit/>
          </a:bodyPr>
          <a:lstStyle/>
          <a:p>
            <a:r>
              <a:rPr lang="en-US" sz="1700"/>
              <a:t>Generated technical indicators like SMA, EMA, MACD, and lag features for analysis.</a:t>
            </a:r>
          </a:p>
          <a:p>
            <a:pPr lvl="1"/>
            <a:r>
              <a:rPr lang="en-US" sz="1700"/>
              <a:t>Researched value-add indicators and input them in both the core and secondary stock dataframes.</a:t>
            </a:r>
          </a:p>
          <a:p>
            <a:pPr lvl="1"/>
            <a:r>
              <a:rPr lang="en-US" sz="1700"/>
              <a:t>Used a 3-day lag window, to be able to show a small forecast window at the end for the stock chains.</a:t>
            </a:r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DB3E0D5F-ECE1-C10F-1EDE-3629DB03AB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894" r="34704" b="2"/>
          <a:stretch/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EDA and Baseline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1700"/>
              <a:t>Performed exploratory data analysis (EDA) for each core stock.  I looked for any discernible trends.</a:t>
            </a:r>
          </a:p>
          <a:p>
            <a:endParaRPr lang="en-US" sz="1700"/>
          </a:p>
          <a:p>
            <a:r>
              <a:rPr lang="en-US" sz="1700"/>
              <a:t>For the baseline model I landed with Linear Regression to be able to see how the core stocks were predicting based on my preparation work.</a:t>
            </a:r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1D18C046-EF6E-E5F8-6F4D-D4BC03A710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510" r="34776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nt">
            <a:extLst>
              <a:ext uri="{FF2B5EF4-FFF2-40B4-BE49-F238E27FC236}">
                <a16:creationId xmlns:a16="http://schemas.microsoft.com/office/drawing/2014/main" id="{3B1FBD85-8991-2A31-6956-1A07186D5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5025" y="-2"/>
            <a:ext cx="808975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252BC7B-4F7B-6E34-71DB-D06EFE32D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917" y="0"/>
            <a:ext cx="8567928" cy="6858000"/>
          </a:xfrm>
          <a:prstGeom prst="rect">
            <a:avLst/>
          </a:prstGeom>
          <a:ln>
            <a:noFill/>
          </a:ln>
          <a:effectLst>
            <a:outerShdw blurRad="317500" dist="127000" dir="2400000" sx="95000" sy="95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2F97F52-C578-5AB2-B699-50008FCBA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260" y="0"/>
            <a:ext cx="8570271" cy="2284810"/>
          </a:xfrm>
          <a:prstGeom prst="rect">
            <a:avLst/>
          </a:prstGeom>
          <a:ln>
            <a:noFill/>
          </a:ln>
          <a:effectLst>
            <a:outerShdw blurRad="304800" dist="114300" dir="5460000" sx="92000" sy="92000" algn="t" rotWithShape="0">
              <a:srgbClr val="000000">
                <a:alpha val="1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429490"/>
            <a:ext cx="7192323" cy="1432273"/>
          </a:xfrm>
        </p:spPr>
        <p:txBody>
          <a:bodyPr>
            <a:normAutofit/>
          </a:bodyPr>
          <a:lstStyle/>
          <a:p>
            <a:r>
              <a:rPr lang="en-US" sz="4200"/>
              <a:t>Modeling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880155"/>
            <a:ext cx="7192761" cy="3382498"/>
          </a:xfrm>
        </p:spPr>
        <p:txBody>
          <a:bodyPr anchor="ctr">
            <a:normAutofit/>
          </a:bodyPr>
          <a:lstStyle/>
          <a:p>
            <a:r>
              <a:rPr lang="en-US" sz="1700"/>
              <a:t>Initially used Lasso regression with the full feature set (153), to very mixed results.  Performed multiple renditions until I landed on Ridge for the duration.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Feature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1700"/>
              <a:t>This part was really important, as we were able to narrow down our list of features from 153 to an optimized list of 25!</a:t>
            </a:r>
          </a:p>
          <a:p>
            <a:endParaRPr lang="en-US" sz="1700"/>
          </a:p>
          <a:p>
            <a:r>
              <a:rPr lang="en-US" sz="1700"/>
              <a:t>PCA</a:t>
            </a:r>
          </a:p>
          <a:p>
            <a:r>
              <a:rPr lang="en-US" sz="1700"/>
              <a:t>RFE</a:t>
            </a:r>
          </a:p>
          <a:p>
            <a:r>
              <a:rPr lang="en-US" sz="1700"/>
              <a:t>VIF</a:t>
            </a:r>
          </a:p>
          <a:p>
            <a:r>
              <a:rPr lang="en-US" sz="1700"/>
              <a:t>MI Scores</a:t>
            </a:r>
          </a:p>
        </p:txBody>
      </p:sp>
      <p:pic>
        <p:nvPicPr>
          <p:cNvPr id="5" name="Picture 4" descr="A black and orange tech piece hardware">
            <a:extLst>
              <a:ext uri="{FF2B5EF4-FFF2-40B4-BE49-F238E27FC236}">
                <a16:creationId xmlns:a16="http://schemas.microsoft.com/office/drawing/2014/main" id="{1CC8489A-7F6E-2585-D5EA-2752CCE988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433" r="19016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nt">
            <a:extLst>
              <a:ext uri="{FF2B5EF4-FFF2-40B4-BE49-F238E27FC236}">
                <a16:creationId xmlns:a16="http://schemas.microsoft.com/office/drawing/2014/main" id="{3B1FBD85-8991-2A31-6956-1A07186D5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5025" y="-2"/>
            <a:ext cx="808975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252BC7B-4F7B-6E34-71DB-D06EFE32D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917" y="0"/>
            <a:ext cx="8567928" cy="6858000"/>
          </a:xfrm>
          <a:prstGeom prst="rect">
            <a:avLst/>
          </a:prstGeom>
          <a:ln>
            <a:noFill/>
          </a:ln>
          <a:effectLst>
            <a:outerShdw blurRad="317500" dist="127000" dir="2400000" sx="95000" sy="95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2F97F52-C578-5AB2-B699-50008FCBA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260" y="0"/>
            <a:ext cx="8570271" cy="2284810"/>
          </a:xfrm>
          <a:prstGeom prst="rect">
            <a:avLst/>
          </a:prstGeom>
          <a:ln>
            <a:noFill/>
          </a:ln>
          <a:effectLst>
            <a:outerShdw blurRad="304800" dist="114300" dir="5460000" sx="92000" sy="92000" algn="t" rotWithShape="0">
              <a:srgbClr val="000000">
                <a:alpha val="1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429490"/>
            <a:ext cx="7192323" cy="1432273"/>
          </a:xfrm>
        </p:spPr>
        <p:txBody>
          <a:bodyPr>
            <a:normAutofit/>
          </a:bodyPr>
          <a:lstStyle/>
          <a:p>
            <a:r>
              <a:rPr lang="en-US" sz="4200"/>
              <a:t>Evaluation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880155"/>
            <a:ext cx="7192761" cy="3382498"/>
          </a:xfrm>
        </p:spPr>
        <p:txBody>
          <a:bodyPr anchor="ctr">
            <a:normAutofit/>
          </a:bodyPr>
          <a:lstStyle/>
          <a:p>
            <a:r>
              <a:rPr lang="en-US" sz="1700"/>
              <a:t>Tracked RMSE, MAPE, R2, and adjusted R2 scores to assess model performance for both training and testing sets for the Ridge model.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924</Words>
  <Application>Microsoft Office PowerPoint</Application>
  <PresentationFormat>On-screen Show (4:3)</PresentationFormat>
  <Paragraphs>211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Comfortaa</vt:lpstr>
      <vt:lpstr>Office Theme</vt:lpstr>
      <vt:lpstr>Enhanced Stock Prediction and Algorithmic Trading System Using Cointegration Testing and Stock Chains</vt:lpstr>
      <vt:lpstr>Project Overview</vt:lpstr>
      <vt:lpstr>Data Collection</vt:lpstr>
      <vt:lpstr>Data Preprocessing</vt:lpstr>
      <vt:lpstr>Feature Engineering</vt:lpstr>
      <vt:lpstr>EDA and Baseline Model</vt:lpstr>
      <vt:lpstr>Modeling Approach</vt:lpstr>
      <vt:lpstr>Feature Optimization</vt:lpstr>
      <vt:lpstr>Evaluation Metrics</vt:lpstr>
      <vt:lpstr>Ridge Model Performance</vt:lpstr>
      <vt:lpstr>Improvement and Iteration</vt:lpstr>
      <vt:lpstr>Cointegration Testing</vt:lpstr>
      <vt:lpstr>Stock Chains</vt:lpstr>
      <vt:lpstr>Final Stock Chains   -Completed AAPL Stock Chain after Layer 4.</vt:lpstr>
      <vt:lpstr>Future Steps</vt:lpstr>
      <vt:lpstr>Challenges</vt:lpstr>
      <vt:lpstr>Results</vt:lpstr>
      <vt:lpstr>Recommendations</vt:lpstr>
      <vt:lpstr>Thank You! Any Questions Today?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Ryan Mennemeier</dc:creator>
  <cp:keywords/>
  <dc:description>generated using python-pptx</dc:description>
  <cp:lastModifiedBy>Ryan Mennemeier</cp:lastModifiedBy>
  <cp:revision>2</cp:revision>
  <dcterms:created xsi:type="dcterms:W3CDTF">2013-01-27T09:14:16Z</dcterms:created>
  <dcterms:modified xsi:type="dcterms:W3CDTF">2024-09-21T01:15:02Z</dcterms:modified>
  <cp:category/>
</cp:coreProperties>
</file>

<file path=docProps/thumbnail.jpeg>
</file>